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2" r:id="rId15"/>
    <p:sldId id="273" r:id="rId16"/>
    <p:sldId id="274" r:id="rId17"/>
    <p:sldId id="275" r:id="rId18"/>
    <p:sldId id="276" r:id="rId19"/>
    <p:sldId id="277" r:id="rId20"/>
    <p:sldId id="271" r:id="rId21"/>
    <p:sldId id="278" r:id="rId22"/>
    <p:sldId id="279" r:id="rId23"/>
    <p:sldId id="280" r:id="rId24"/>
    <p:sldId id="284" r:id="rId25"/>
    <p:sldId id="281" r:id="rId26"/>
    <p:sldId id="282" r:id="rId27"/>
    <p:sldId id="288" r:id="rId28"/>
    <p:sldId id="283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1EA9-B321-44EC-A26C-928CB55208D7}" type="datetimeFigureOut">
              <a:rPr lang="ru-RU" smtClean="0"/>
              <a:pPr/>
              <a:t>28.10.2015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14AF7C-9D5C-41A4-94DA-3D4BA02910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http://s44.radikal.ru/i103/1006/34/1568b8af1c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988840"/>
            <a:ext cx="770485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МЕТОДИЧЕСКИЕ РЕКОМЕНДАЦИИ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для 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воспитателей </a:t>
            </a:r>
            <a:endParaRPr lang="ru-RU" sz="2000" b="1" dirty="0" smtClean="0">
              <a:solidFill>
                <a:srgbClr val="0070C0"/>
              </a:solidFill>
              <a:latin typeface="Arial Black" pitchFamily="34" charset="0"/>
            </a:endParaRP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по 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использованию проектной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деятельности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rgbClr val="0070C0"/>
                </a:solidFill>
                <a:latin typeface="Arial Black" pitchFamily="34" charset="0"/>
              </a:rPr>
              <a:t>в обучении дошкольников рассказыванию по </a:t>
            </a:r>
            <a:r>
              <a:rPr lang="ru-RU" sz="2000" b="1" dirty="0" smtClean="0">
                <a:solidFill>
                  <a:srgbClr val="0070C0"/>
                </a:solidFill>
                <a:latin typeface="Arial Black" pitchFamily="34" charset="0"/>
              </a:rPr>
              <a:t>картине </a:t>
            </a:r>
            <a:endParaRPr lang="ru-RU" sz="2000" b="1" dirty="0">
              <a:solidFill>
                <a:srgbClr val="0070C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07904" y="602128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Ромоданово 2015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332656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</a:rPr>
              <a:t>«Ромодановский детский сад комбинированного вида»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player.myshared.ru/288203/data/images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82" y="0"/>
            <a:ext cx="9195082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8892480" cy="236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u="sng" dirty="0" smtClean="0">
                <a:solidFill>
                  <a:srgbClr val="FF0000"/>
                </a:solidFill>
              </a:rPr>
              <a:t>Возможные приемы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Игра «Расскажи кукле».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Выбор объекта описания.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Показ игрушки, идентичной персонажу картины.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Инсценировка ( в гости к детям приходят кукла, собачка, и дети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 разговаривают с ними).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 b="1" dirty="0" smtClean="0"/>
              <a:t>Предложить ребенку встать на место того, кто нарисован ( «Как будто это мы гуляем», «Как будто это наш котенок».)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3068960"/>
            <a:ext cx="586814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В работе с малышами используются предметные и сюжетные картины, близкие опыту детей, вызывающие эмоциональный отклик: «Кошка с котятами», «Собака со щенятами», «Корова с теленком», «Наша Таня». </a:t>
            </a:r>
          </a:p>
        </p:txBody>
      </p:sp>
      <p:pic>
        <p:nvPicPr>
          <p:cNvPr id="23556" name="Picture 4" descr="http://fullref.ru/files/61/e65a0b36d213526516f061f4c7fd99b6.html_files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437112"/>
            <a:ext cx="2853147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bubllik.ucoz.ru/_nw/4/143527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636912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pedsovet.su/_ld/369/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404664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Средний возраст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340768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/>
              <a:t>    Детей учат рассматривать и описывать предметные и сюжетные картины сначала по вопросам воспитателя, а затем по его образцу. </a:t>
            </a:r>
          </a:p>
          <a:p>
            <a:r>
              <a:rPr lang="ru-RU" b="1" dirty="0" smtClean="0"/>
              <a:t>    Используется прием сравнения двух персонажей. Проводятся беседы по сюжетным картинам, заканчивающиеся обобщением, которое делает воспитатель или дети. </a:t>
            </a:r>
          </a:p>
          <a:p>
            <a:r>
              <a:rPr lang="ru-RU" b="1" dirty="0" smtClean="0"/>
              <a:t>      Можно поиграть в лексико-грамматическая упражнение «Продолжи предложение».</a:t>
            </a:r>
            <a:br>
              <a:rPr lang="ru-RU" b="1" dirty="0" smtClean="0"/>
            </a:br>
            <a:r>
              <a:rPr lang="ru-RU" b="1" dirty="0" smtClean="0"/>
              <a:t>      - Давайте поиграем. Я буду начинать предложение, а вы его будете продолжать.  Но для этого надо очень внимательно всмотреться в картину.</a:t>
            </a:r>
            <a:br>
              <a:rPr lang="ru-RU" b="1" dirty="0" smtClean="0"/>
            </a:br>
            <a:r>
              <a:rPr lang="ru-RU" b="1" dirty="0" smtClean="0"/>
              <a:t>• Я считаю, что на картине изображено начало дня, потому, что …</a:t>
            </a:r>
            <a:br>
              <a:rPr lang="ru-RU" b="1" dirty="0" smtClean="0"/>
            </a:br>
            <a:endParaRPr lang="ru-RU" b="1" dirty="0" smtClean="0"/>
          </a:p>
          <a:p>
            <a:pPr algn="just"/>
            <a:r>
              <a:rPr lang="ru-RU" b="1" dirty="0" smtClean="0"/>
              <a:t> 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4365104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Структура занятия: </a:t>
            </a:r>
          </a:p>
          <a:p>
            <a:r>
              <a:rPr lang="ru-RU" b="1" dirty="0" smtClean="0"/>
              <a:t>  1.  дети молча рассматривают картину, </a:t>
            </a:r>
          </a:p>
          <a:p>
            <a:r>
              <a:rPr lang="ru-RU" b="1" dirty="0" smtClean="0"/>
              <a:t>  2. проводится беседа, уточняющая содержание и детали, </a:t>
            </a:r>
          </a:p>
          <a:p>
            <a:r>
              <a:rPr lang="ru-RU" b="1" dirty="0" smtClean="0"/>
              <a:t>  3. дается образец (короткий,  живой, эмоциональный), </a:t>
            </a:r>
          </a:p>
          <a:p>
            <a:r>
              <a:rPr lang="ru-RU" b="1" dirty="0" smtClean="0"/>
              <a:t>  4.   дети воспроизводят образец,</a:t>
            </a:r>
          </a:p>
          <a:p>
            <a:r>
              <a:rPr lang="ru-RU" b="1" dirty="0" smtClean="0"/>
              <a:t>  5.  рассказывают самостоятельно, внося в рассказ свое творчество.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edsovet.su/_ld/369/947154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332656"/>
            <a:ext cx="8208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ea typeface="Times New Roman" pitchFamily="18" charset="0"/>
                <a:cs typeface="Arial" pitchFamily="34" charset="0"/>
              </a:rPr>
              <a:t>   Когда дети научатся составлять небольшие рассказы описательного характера (рассказ об основных качествах, свойствах и действиях одного или нескольких предметов или объектов), можно перейти к рассказыванию по последовательной сюжетной серии картин (не более  трех). С помощью воспитателя дошкольники составляют связный последовательный рассказ описательного характера, объединяющий в единое целое все картинки серии</a:t>
            </a:r>
            <a:r>
              <a:rPr lang="ru-RU" b="1" dirty="0" smtClean="0">
                <a:latin typeface="+mj-lt"/>
                <a:ea typeface="Times New Roman" pitchFamily="18" charset="0"/>
                <a:cs typeface="Arial" pitchFamily="34" charset="0"/>
              </a:rPr>
              <a:t>.</a:t>
            </a:r>
            <a:endParaRPr lang="ru-RU" b="1" dirty="0" smtClean="0">
              <a:latin typeface="+mj-lt"/>
              <a:ea typeface="Calibri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1988840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Рассматривается и описывается каждая картина из серии, затем высказывания детей объединяются в один сюжет воспитателем или детьми. </a:t>
            </a:r>
            <a:endParaRPr lang="ru-RU" b="1" dirty="0"/>
          </a:p>
        </p:txBody>
      </p:sp>
      <p:pic>
        <p:nvPicPr>
          <p:cNvPr id="25602" name="Picture 2" descr="http://cito-web.yspu.org/link1/metod/met35/img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56992"/>
            <a:ext cx="807272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59766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</a:rPr>
              <a:t>Старший возраст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052736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i="1" u="sng" dirty="0" smtClean="0">
                <a:solidFill>
                  <a:srgbClr val="FF0000"/>
                </a:solidFill>
              </a:rPr>
              <a:t>Цели: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b="1" i="1" u="sng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1. Учить детей правильно понимать  содержание картины.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2.Воспитывать чувства (в зависимости от сюжета картины): любовь к природе, уважение к данной профессии и т.д.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3. Учить составлять связный рассказ.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4.Активизировать и расширять словарный запас.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5.Развивать внимание, память, инициативность, мышление.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140968"/>
            <a:ext cx="84969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Содержание, тематика картин, использующих в старшем дошкольном возрасте, требуют предоставить занятиям большего познавательного и эстетического акцента. Во вступительной беседе </a:t>
            </a:r>
            <a:r>
              <a:rPr lang="ru-RU" b="1" i="1" dirty="0" smtClean="0"/>
              <a:t>уместной может быть краткая информация о жизни и творчестве художника — автора картины, ее жанр, обобщающая беседа о времени года, жизни животных, человеческих отношениях </a:t>
            </a:r>
            <a:r>
              <a:rPr lang="ru-RU" b="1" dirty="0" smtClean="0"/>
              <a:t>и т.д., т.е. то, что настраивает детей на восприятие картины. Обращение к собственному опыту детей, участие в </a:t>
            </a:r>
            <a:r>
              <a:rPr lang="ru-RU" b="1" dirty="0" err="1" smtClean="0"/>
              <a:t>полилоге</a:t>
            </a:r>
            <a:r>
              <a:rPr lang="ru-RU" b="1" dirty="0" smtClean="0"/>
              <a:t>, соответствующему теме занятия, лексико-грамматические упражнения также активизируют умственную и речевую деятельность дошкольников, побуждают их к инициативности.</a:t>
            </a:r>
            <a:br>
              <a:rPr lang="ru-RU" b="1" dirty="0" smtClean="0"/>
            </a:br>
            <a:r>
              <a:rPr lang="ru-RU" b="1" dirty="0" smtClean="0"/>
              <a:t>Одно из центральных мест в структуре занятия занимает беседа по картине, что происходит после ее молчаливого рассмотрения детьми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782491"/>
            <a:ext cx="5616624" cy="6075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i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/>
              <a:t>Повторный просмотр картины, уточнение основных моментов сюжета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/>
              <a:t>Приемы: вопрос, план, коллективное рассказывание, обсуждение последовательности повествования, творческие задания.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/>
              <a:t>В старшем дошкольном возрасте беседу по содержанию картины можно начинать с анализа ее первичной или поиска более удачной, точного названия: «Картина называется   «Зимние забавы ». Как вы считаете, почему именно так она называется? Что означает слово «забава»? »- Обращается к детям воспитатель после молчаливого рассмотрения. — «Как, по вашему мнению, можно было бы назвать ее по-другому? Объясните свой вариант ». Это позволяет детям понять, оценить картину в целом, чтобы дальше перейти к более подробному его рассмотрению.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b="1" dirty="0" smtClean="0"/>
              <a:t>Рассказ воспитателя (не простое его воспроизведение, а обобщенное).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Образец чаще всего касается части картины, наиболее трудной,   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менее яркой,  а потому и незаметной для детей).</a:t>
            </a:r>
          </a:p>
          <a:p>
            <a:pPr>
              <a:lnSpc>
                <a:spcPct val="80000"/>
              </a:lnSpc>
            </a:pPr>
            <a:endParaRPr lang="ru-RU" b="1" dirty="0"/>
          </a:p>
        </p:txBody>
      </p:sp>
      <p:pic>
        <p:nvPicPr>
          <p:cNvPr id="18434" name="Picture 2" descr="http://nifiga-sebe.ru/uploads/posts/2010-10/1286374857_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340768"/>
            <a:ext cx="3059832" cy="4445500"/>
          </a:xfrm>
          <a:prstGeom prst="rect">
            <a:avLst/>
          </a:prstGeom>
          <a:ln w="38100" cap="sq">
            <a:solidFill>
              <a:schemeClr val="accent1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475656" y="332656"/>
            <a:ext cx="7128792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Характерные особенности занятий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764704"/>
            <a:ext cx="8280920" cy="55830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Составление описательных рассказов</a:t>
            </a:r>
          </a:p>
          <a:p>
            <a:pPr>
              <a:lnSpc>
                <a:spcPct val="80000"/>
              </a:lnSpc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Подбор названия картины (задания типа «Как назвал художник эту картину?»).</a:t>
            </a:r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Характеристика самого существенного и деталей.</a:t>
            </a:r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Придумывание начала или конца к сюжету, изображенному на картине.</a:t>
            </a:r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Вопросы детям по сюжетной линии повествовательного рассказа.</a:t>
            </a:r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Составление коллективного рассказа по картине: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1.Дети придумывают, что с героями было раньше.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2.Излагают события, изображенные на картине.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3.Придумывают последующие действия, поступки и приключения   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    героев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Включение элемента соревнования: рассказ, какой группы окажется наиболее интересным?</a:t>
            </a:r>
          </a:p>
          <a:p>
            <a:pPr>
              <a:lnSpc>
                <a:spcPct val="80000"/>
              </a:lnSpc>
            </a:pPr>
            <a:endParaRPr lang="ru-RU" sz="2000" b="1" dirty="0" smtClean="0"/>
          </a:p>
          <a:p>
            <a:pPr>
              <a:lnSpc>
                <a:spcPct val="80000"/>
              </a:lnSpc>
            </a:pPr>
            <a:r>
              <a:rPr lang="ru-RU" sz="2000" b="1" dirty="0" smtClean="0"/>
              <a:t>Оценивание рассказов товарищей, как по содержанию, так и по форме.</a:t>
            </a:r>
          </a:p>
          <a:p>
            <a:pPr>
              <a:lnSpc>
                <a:spcPct val="80000"/>
              </a:lnSpc>
            </a:pP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1196752"/>
            <a:ext cx="8604448" cy="467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endParaRPr lang="ru-RU" i="1" dirty="0" smtClean="0"/>
          </a:p>
          <a:p>
            <a:pPr>
              <a:lnSpc>
                <a:spcPct val="80000"/>
              </a:lnSpc>
            </a:pPr>
            <a:r>
              <a:rPr lang="ru-RU" sz="2400" b="1" dirty="0" smtClean="0"/>
              <a:t>     В порядке возрастания сложности: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 последующих событий.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заменой объекта.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заменой действующего лица.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добавлением предшествующих событий.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добавлением предшествующих и последующих событий.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добавлением объекта.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добавлением действующего лица.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добавлением объектов и действующих лиц.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рассказа с изменением результата действия.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2400" b="1" dirty="0" smtClean="0"/>
              <a:t>Составление со сменой времени действия.</a:t>
            </a:r>
          </a:p>
          <a:p>
            <a:pPr>
              <a:lnSpc>
                <a:spcPct val="80000"/>
              </a:lnSpc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764704"/>
            <a:ext cx="7706731" cy="445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Творческое рассказывание по картине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08720"/>
            <a:ext cx="8424936" cy="4204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b="1" i="1" u="sng" dirty="0" smtClean="0"/>
              <a:t> </a:t>
            </a:r>
            <a:r>
              <a:rPr lang="ru-RU" sz="2800" b="1" dirty="0" smtClean="0">
                <a:solidFill>
                  <a:srgbClr val="FF0000"/>
                </a:solidFill>
              </a:rPr>
              <a:t>Рассматривание пейзажных картин</a:t>
            </a:r>
          </a:p>
          <a:p>
            <a:pPr>
              <a:lnSpc>
                <a:spcPct val="80000"/>
              </a:lnSpc>
            </a:pPr>
            <a:endParaRPr lang="ru-RU" b="1" i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Предварительная работа – наблюдение разнообразия и красоты окружающей природы.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При рассматривании целесообразны вопросы: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   -Что художнику хотелось рассказать нам про этот лес?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       - Почему художнику хотелось рассказать нам про этот лес?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       - Почему художник так назвал свою картину?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       - Что художнику кажется интересным, красивым.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            - «Про что ?..» , «О чем?....».</a:t>
            </a:r>
          </a:p>
          <a:p>
            <a:pPr>
              <a:lnSpc>
                <a:spcPct val="80000"/>
              </a:lnSpc>
            </a:pPr>
            <a:endParaRPr lang="ru-RU" b="1" dirty="0" smtClean="0"/>
          </a:p>
          <a:p>
            <a:pPr>
              <a:lnSpc>
                <a:spcPct val="80000"/>
              </a:lnSpc>
            </a:pPr>
            <a:r>
              <a:rPr lang="ru-RU" b="1" dirty="0" smtClean="0"/>
              <a:t>Использование музыки и поэзии.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Активизация опыта детей.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Рассказ-образец воспитателя или литературный образец.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В начале и в ходе занятия воспитатель может сказать несколько слов о художнике, написавшем картину.</a:t>
            </a:r>
          </a:p>
          <a:p>
            <a:pPr>
              <a:lnSpc>
                <a:spcPct val="80000"/>
              </a:lnSpc>
            </a:pPr>
            <a:r>
              <a:rPr lang="ru-RU" b="1" dirty="0" smtClean="0"/>
              <a:t>Сравнение разных по настроению картин.</a:t>
            </a:r>
            <a:endParaRPr lang="ru-RU" b="1" dirty="0"/>
          </a:p>
        </p:txBody>
      </p:sp>
      <p:pic>
        <p:nvPicPr>
          <p:cNvPr id="3074" name="Picture 2" descr="http://www.art-paysage.ru/files/kraskiosni-L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581128"/>
            <a:ext cx="3157153" cy="2088232"/>
          </a:xfrm>
          <a:prstGeom prst="rect">
            <a:avLst/>
          </a:prstGeom>
          <a:ln w="38100" cap="sq">
            <a:solidFill>
              <a:schemeClr val="accent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908720"/>
            <a:ext cx="8496944" cy="2781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000" b="1" dirty="0" smtClean="0"/>
              <a:t>В данном случае в качестве элементов модели рассказа выступают объекты природы. Так как они, как правило, носят статичный характер, особое внимание уделяется описанию качеств данных объектов. </a:t>
            </a:r>
          </a:p>
          <a:p>
            <a:pPr>
              <a:lnSpc>
                <a:spcPct val="80000"/>
              </a:lnSpc>
            </a:pPr>
            <a:endParaRPr lang="ru-RU" sz="2000" b="1" dirty="0" smtClean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b="1" dirty="0" smtClean="0">
                <a:solidFill>
                  <a:srgbClr val="92D050"/>
                </a:solidFill>
              </a:rPr>
              <a:t>   Работа по таким картинам строится в несколько этапов: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выделение значимых объектов картины;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рассматривание их и подробное описание внешнего вида и свойств каждого объекта;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определение взаимосвязи между отдельными объектами картины; </a:t>
            </a:r>
          </a:p>
          <a:p>
            <a:pPr>
              <a:lnSpc>
                <a:spcPct val="80000"/>
              </a:lnSpc>
            </a:pPr>
            <a:r>
              <a:rPr lang="ru-RU" sz="2000" b="1" dirty="0" smtClean="0"/>
              <a:t>объединение мини-рассказов в единый сюжет. </a:t>
            </a:r>
          </a:p>
          <a:p>
            <a:pPr>
              <a:lnSpc>
                <a:spcPct val="80000"/>
              </a:lnSpc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0126" y="260648"/>
            <a:ext cx="7370346" cy="546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Описание пейзажных картин</a:t>
            </a:r>
          </a:p>
        </p:txBody>
      </p:sp>
      <p:pic>
        <p:nvPicPr>
          <p:cNvPr id="14338" name="Picture 2" descr="http://crosti.ru/patterns/00/00/65/87d7d8a69d/%D0%A1%D0%B5%D1%80%D0%B8%D1%8F%20%22%D0%9F%D0%B5%D0%B9%D0%B7%D0%B0%D0%B6.%20%D0%9B%D0%B5%D1%82%D0%BE.%22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789040"/>
            <a:ext cx="3845843" cy="2870493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340" name="Picture 4" descr="http://novouralsk.su/uploads/photogallery/im59pi330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789040"/>
            <a:ext cx="3764752" cy="2826074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ya-umni4ka.ru/wp-content/uploads/2012/01/liniy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2844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87624" y="548680"/>
            <a:ext cx="77048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Варианты предъявления картин для составления коллективного рассказа по сюжетной  серии: 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525658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 на доске выставляют набор картинок с заведомо  нарушенной последовательностью. Дети находят ошибку, исправляют ее, придумывают название рассказа и содержание по всем картинкам; </a:t>
            </a:r>
          </a:p>
          <a:p>
            <a:endParaRPr lang="ru-RU" b="1" dirty="0" smtClean="0"/>
          </a:p>
          <a:p>
            <a:r>
              <a:rPr lang="ru-RU" b="1" dirty="0" smtClean="0"/>
              <a:t>2. вся серия картинок находится на доске, первая картинка открыта, другие закрыты. После описания первой открывают по порядку </a:t>
            </a:r>
          </a:p>
          <a:p>
            <a:r>
              <a:rPr lang="ru-RU" b="1" dirty="0" smtClean="0"/>
              <a:t>следующую; каждая картинка описывается. В конце дети дают название серии, отбирают самое удачное; </a:t>
            </a:r>
          </a:p>
          <a:p>
            <a:endParaRPr lang="ru-RU" b="1" dirty="0" smtClean="0"/>
          </a:p>
          <a:p>
            <a:r>
              <a:rPr lang="ru-RU" b="1" dirty="0" smtClean="0"/>
              <a:t>3. дети размещают в нужной последовательности неправильно </a:t>
            </a:r>
          </a:p>
          <a:p>
            <a:r>
              <a:rPr lang="ru-RU" b="1" dirty="0" smtClean="0"/>
              <a:t> расположенные картинки, затем составляют рассказ по целой серии.</a:t>
            </a:r>
          </a:p>
          <a:p>
            <a:r>
              <a:rPr lang="ru-RU" b="1" dirty="0" smtClean="0"/>
              <a:t> Они договариваются между собой, кто в какой  последовательности будет рассказывать. </a:t>
            </a:r>
            <a:endParaRPr lang="ru-RU" b="1" dirty="0"/>
          </a:p>
        </p:txBody>
      </p:sp>
      <p:pic>
        <p:nvPicPr>
          <p:cNvPr id="1026" name="Picture 2" descr="http://detklass.narod.ru/images/pic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988840"/>
            <a:ext cx="3123876" cy="36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Ольг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8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339752" y="-171400"/>
            <a:ext cx="432362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Актуальность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836712"/>
            <a:ext cx="7992888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Сегодня государством поставлена задача, подготовить совершенно новое поколение: активное, любознательное. И дошкольные учреждения, как первая ступенька в образовании, уже представляют, каким должен быть воспитанник детского сада, какими качествами он должен обладать. В соответствии с ФГОС в новой системы образования, ориентированной на вхождение в мировое пространство, требует существенных изменений в педагогической теории и практике дошкольных учреждений, совершенствования педагогических технологий.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Использование инновационных педагогических технологий открывает новые возможности воспитания и обучения дошкольников. И одной из наиболее эффективных в наши дни стал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Этот метод актуален и очень эффективен, т.к. дает ребенку возможность экспериментировать, синтезировать полученные знания, развивать творческие способности и коммуникативные навыки. Развитие связной речи является центральной задачей речевого воспитания детей. Это обусловлено, прежде всего, ее социальной значимостью и ролью в формировании личности. Именно в связной речи реализуется основная, коммуникативная, функция языка и речи.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oskva-ratiss.ru/qayyeme/shablony-dlya-detskogo-sada-prezentaciy-powerpoint-skachat-b4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4" y="0"/>
            <a:ext cx="91572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83568" y="332656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Подготовительная группа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196752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 Дети  самостоятельно составляют описания и повествования по  картинам, с правильной передачей содержания, с соблюдением соответствующей структуры, с использованием образной речи. </a:t>
            </a:r>
          </a:p>
          <a:p>
            <a:r>
              <a:rPr lang="ru-RU" b="1" dirty="0" smtClean="0"/>
              <a:t>    Используются все типы картин и все виды детских рассказов. Особое внимание уделяется самостоятельности и творчеству. В качестве речевого образца часто используется художественное произведение: короткие рассказы Л. Н. Толстого, К. Д. Ушинского, </a:t>
            </a:r>
            <a:r>
              <a:rPr lang="ru-RU" b="1" dirty="0" err="1" smtClean="0"/>
              <a:t>Е.Чарушина</a:t>
            </a:r>
            <a:r>
              <a:rPr lang="ru-RU" b="1" dirty="0" smtClean="0"/>
              <a:t>,  В. Бианки. </a:t>
            </a:r>
          </a:p>
          <a:p>
            <a:endParaRPr lang="ru-RU" b="1" dirty="0" smtClean="0"/>
          </a:p>
          <a:p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335699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 Образец воспитателя следует предлагать лишь в том случае, если ребята плохо владеют умением связно излагать содержание картины. На таких занятиях лучше дать план, подсказать возможный сюжет и последовательность рассказа .В группах старшего дошкольного возраста используются все виды рассказов по картине: описательный рассказ по предметной и сюжетной картинам, повествовательный рассказ, описательный рассказ по пейзажной картине и натюрморту.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skva-ratiss.ru/qayyeme/shablony-dlya-detskogo-sada-prezentaciy-powerpoint-skachat-b4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4" y="0"/>
            <a:ext cx="91572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5508104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Структура  занятия: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   </a:t>
            </a:r>
          </a:p>
          <a:p>
            <a:r>
              <a:rPr lang="ru-RU" b="1" dirty="0" smtClean="0"/>
              <a:t>      Проводится рассказывание по </a:t>
            </a:r>
            <a:r>
              <a:rPr lang="ru-RU" b="1" dirty="0" err="1" smtClean="0"/>
              <a:t>многоэпизодным</a:t>
            </a:r>
            <a:r>
              <a:rPr lang="ru-RU" b="1" dirty="0" smtClean="0"/>
              <a:t> картинам «Зимние развлечения», «Летом в парке», «Улица города». Рассматривание картин осуществляется по  частям, используются творческие задания, детям предлагают самим задавать вопросы; словарь активизируется, обогащается образными выражениями (эпитеты, сравнения, метафоры). Воспитатель может начать рассказ об одном из эпизодов, дети продолжают. Используются указания, кому начинать, о чем рассказать сначала, в какой последовательности развивать сюжет. После таких пояснений и указаний дети принимают участие в коллективном рассказывании. </a:t>
            </a:r>
            <a:endParaRPr lang="ru-RU" b="1" dirty="0"/>
          </a:p>
        </p:txBody>
      </p:sp>
      <p:pic>
        <p:nvPicPr>
          <p:cNvPr id="34818" name="Picture 2" descr="http://ds93.ru/uploads/posts/2012-12/1356087208_f_clip_image00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5450" y="2276872"/>
            <a:ext cx="3638550" cy="2571751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moskva-ratiss.ru/qayyeme/shablony-dlya-detskogo-sada-prezentaciy-powerpoint-skachat-b494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214" y="0"/>
            <a:ext cx="915721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692696"/>
            <a:ext cx="4536504" cy="4468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800" b="1" dirty="0" smtClean="0">
                <a:solidFill>
                  <a:srgbClr val="FF0000"/>
                </a:solidFill>
              </a:rPr>
              <a:t>Рассматривание натюрмортов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Вывешивается несложная картина с изображением посуды, цветов, фруктов. Воспитатель воспроизводит эту картину на столе, разложив соответствующие предметы примерно так, как они нарисованы на картине.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Составление натюрморта детьми с одновременным описанием: цвет, сочетание красок, фон, форма предметов. Затем это все сравнивается с картиной.</a:t>
            </a:r>
          </a:p>
          <a:p>
            <a:pPr>
              <a:lnSpc>
                <a:spcPct val="90000"/>
              </a:lnSpc>
            </a:pPr>
            <a:r>
              <a:rPr lang="ru-RU" sz="2000" b="1" dirty="0" smtClean="0"/>
              <a:t>В конце года самостоятельное описание натюрмортов.</a:t>
            </a:r>
            <a:endParaRPr lang="ru-RU" sz="2000" b="1" dirty="0"/>
          </a:p>
        </p:txBody>
      </p:sp>
      <p:pic>
        <p:nvPicPr>
          <p:cNvPr id="35842" name="Picture 2" descr="http://pics.livejournal.com/yevhenlapin/pic/0003cad5/s640x4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6511" y="1700808"/>
            <a:ext cx="4337489" cy="36724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B05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7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5" y="0"/>
            <a:ext cx="9150315" cy="6858000"/>
          </a:xfrm>
          <a:prstGeom prst="rect">
            <a:avLst/>
          </a:prstGeom>
          <a:noFill/>
        </p:spPr>
      </p:pic>
      <p:pic>
        <p:nvPicPr>
          <p:cNvPr id="5" name="Picture 5" descr="levitan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03427">
            <a:off x="457230" y="875722"/>
            <a:ext cx="6544278" cy="4866159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51520" y="332656"/>
            <a:ext cx="20162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Левитан И.И. 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Золотая осень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15" cy="6858000"/>
          </a:xfrm>
          <a:prstGeom prst="rect">
            <a:avLst/>
          </a:prstGeom>
          <a:noFill/>
        </p:spPr>
      </p:pic>
      <p:pic>
        <p:nvPicPr>
          <p:cNvPr id="3" name="Picture 8" descr="talen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836712"/>
            <a:ext cx="3744416" cy="504056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3645024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В.Васнецов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АЛЕНУШКА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15" cy="6858000"/>
          </a:xfrm>
          <a:prstGeom prst="rect">
            <a:avLst/>
          </a:prstGeom>
          <a:noFill/>
        </p:spPr>
      </p:pic>
      <p:pic>
        <p:nvPicPr>
          <p:cNvPr id="3" name="Picture 5" descr="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52736"/>
            <a:ext cx="6392420" cy="3983741"/>
          </a:xfrm>
          <a:prstGeom prst="rect">
            <a:avLst/>
          </a:prstGeom>
          <a:ln w="38100" cap="sq">
            <a:solidFill>
              <a:schemeClr val="accent6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1187624" y="50851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Шишкин И.И.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Утро в сосновом лесу.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0315" cy="6858000"/>
          </a:xfrm>
          <a:prstGeom prst="rect">
            <a:avLst/>
          </a:prstGeom>
          <a:noFill/>
        </p:spPr>
      </p:pic>
      <p:pic>
        <p:nvPicPr>
          <p:cNvPr id="3" name="Picture 5" descr="winter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51883">
            <a:off x="552363" y="1332785"/>
            <a:ext cx="6593941" cy="4316552"/>
          </a:xfrm>
          <a:prstGeom prst="rect">
            <a:avLst/>
          </a:prstGeom>
          <a:ln w="38100" cap="sq">
            <a:solidFill>
              <a:schemeClr val="tx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51520" y="548680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И Бродский.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 Зима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5" y="0"/>
            <a:ext cx="9150315" cy="6858000"/>
          </a:xfrm>
          <a:prstGeom prst="rect">
            <a:avLst/>
          </a:prstGeom>
          <a:noFill/>
        </p:spPr>
      </p:pic>
      <p:pic>
        <p:nvPicPr>
          <p:cNvPr id="3" name="Picture 5" descr="00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13066">
            <a:off x="421689" y="1375662"/>
            <a:ext cx="6728967" cy="436331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Е.Карпова</a:t>
            </a:r>
            <a:br>
              <a:rPr lang="ru-RU" sz="2400" b="1" dirty="0" smtClean="0">
                <a:solidFill>
                  <a:srgbClr val="FF0000"/>
                </a:solidFill>
              </a:rPr>
            </a:br>
            <a:r>
              <a:rPr lang="ru-RU" sz="2400" b="1" dirty="0" smtClean="0">
                <a:solidFill>
                  <a:srgbClr val="FF0000"/>
                </a:solidFill>
              </a:rPr>
              <a:t>Мягкая зима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Ольга\Desktop\09126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315" y="0"/>
            <a:ext cx="9150315" cy="6858000"/>
          </a:xfrm>
          <a:prstGeom prst="rect">
            <a:avLst/>
          </a:prstGeom>
          <a:noFill/>
        </p:spPr>
      </p:pic>
      <p:pic>
        <p:nvPicPr>
          <p:cNvPr id="3" name="Picture 8" descr="orig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38628">
            <a:off x="528244" y="1280719"/>
            <a:ext cx="6420650" cy="460851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 rot="21023486">
            <a:off x="345399" y="346260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А.Саврасов</a:t>
            </a:r>
          </a:p>
          <a:p>
            <a:pPr>
              <a:buFontTx/>
              <a:buNone/>
            </a:pPr>
            <a:r>
              <a:rPr lang="ru-RU" sz="2000" b="1" dirty="0" smtClean="0">
                <a:solidFill>
                  <a:srgbClr val="FF0000"/>
                </a:solidFill>
              </a:rPr>
              <a:t>Грачи прилетели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xn----7sbzfcdswgan5k.xn--p1ai/templates/Gemini/images/bg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131840" y="188640"/>
            <a:ext cx="24768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Оценка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26876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b="1" dirty="0" smtClean="0"/>
              <a:t>Важное значение приобретают в процессе обучения рассказыванию по картине оценка и анализ рассказов детей. 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В младшем дошкольном возрасте оценка должна быть только положительной.</a:t>
            </a:r>
            <a:br>
              <a:rPr lang="ru-RU" b="1" dirty="0" smtClean="0"/>
            </a:br>
            <a:r>
              <a:rPr lang="ru-RU" b="1" dirty="0" smtClean="0"/>
              <a:t>В среднем возрасте воспитатель анализирует рассказы детей, подчеркивая, прежде всего, на положительных моментах и коротко выражает предложения по улучшению качества рассказа. К анализу можно поощрять детей, предлагая им подобрать более точное слово, составить более удачно высказывание: «Дети, вы обратили внимание, как Саша сказал о … А как иначе можно было сказать? Скажите об этом по-своему ».</a:t>
            </a:r>
          </a:p>
          <a:p>
            <a:pPr>
              <a:buFont typeface="Wingdings" pitchFamily="2" charset="2"/>
              <a:buChar char="Ø"/>
            </a:pPr>
            <a:r>
              <a:rPr lang="ru-RU" b="1" dirty="0" smtClean="0"/>
              <a:t>Дети старшего дошкольного возраста активно участвуют в анализе собственных рассказов и рассказов своих товарищей. Этот момент на занятии следует использовать для совершенствования связной речи детей, направляя их на более удачную лексическую замену, подбор и проговаривания дополнительных вариантов относительно характеристики образа, сюжетной линии, построения предложения, структуры повествования. То есть это не просто указание на ошибки, а признание других вариантов высказывания.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831" cy="6858000"/>
          </a:xfrm>
          <a:prstGeom prst="rect">
            <a:avLst/>
          </a:prstGeom>
          <a:noFill/>
        </p:spPr>
      </p:pic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1041703"/>
            <a:ext cx="806489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Метод проектов интересен и полезен не только детям, но самим педагогам, т.к. он дает возможность сконцентрировать материал по определённой теме, повысить уровень собственной компетентности по   проблеме, вывести на новый уровень взаимоотношения с родителями, ощутить себя действительно партнером детей в решении исследовательских задач, сделать процесс познания не скучным и чрезмерно назидательным.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Речь и общение сопровождают все виды деятельности детей (игровую, трудовую, познавательно-исследовательскую, продуктивную, музыкально-художественную, чтение) и являются их неотъемлемой частью. Поэтому у воспитателя имеются огромные возможности для постоянной работы над развитием речи детей в рамках любого межпредметного проекта. Метод проектов естественно и гармонично вплетается в образовательный процесс детского сада.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Б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олее подробно мы хотим рассказать о методических рекомендациях по обучению дошкольников рассказыванию по картине.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Ольг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83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411760" y="476672"/>
            <a:ext cx="3948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Заключение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88840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u="sng" dirty="0" smtClean="0"/>
              <a:t>К</a:t>
            </a:r>
            <a:r>
              <a:rPr lang="ru-RU" sz="2000" b="1" u="sng" dirty="0" smtClean="0">
                <a:solidFill>
                  <a:srgbClr val="7030A0"/>
                </a:solidFill>
              </a:rPr>
              <a:t>артина</a:t>
            </a:r>
            <a:r>
              <a:rPr lang="ru-RU" sz="2000" b="1" dirty="0" smtClean="0">
                <a:solidFill>
                  <a:srgbClr val="7030A0"/>
                </a:solidFill>
              </a:rPr>
              <a:t> — один из главных атрибутов учебного процесса на этапе дошкольного детства ее положительные преимущества над другими дидактическими средствами достаточно подробно раскрыто в методических пособиях и учебниках по воспитанию (М. М. Конина, Е. П. Короткова, О. И. </a:t>
            </a:r>
            <a:r>
              <a:rPr lang="ru-RU" sz="2000" b="1" dirty="0" err="1" smtClean="0">
                <a:solidFill>
                  <a:srgbClr val="7030A0"/>
                </a:solidFill>
              </a:rPr>
              <a:t>Радина</a:t>
            </a:r>
            <a:r>
              <a:rPr lang="ru-RU" sz="2000" b="1" dirty="0" smtClean="0">
                <a:solidFill>
                  <a:srgbClr val="7030A0"/>
                </a:solidFill>
              </a:rPr>
              <a:t>, Е. И. Тихеева, С. Ф. Руссова и др.).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 В трудах </a:t>
            </a:r>
            <a:r>
              <a:rPr lang="ru-RU" sz="2000" b="1" dirty="0" err="1" smtClean="0">
                <a:solidFill>
                  <a:srgbClr val="7030A0"/>
                </a:solidFill>
              </a:rPr>
              <a:t>Е.И.Флериной</a:t>
            </a:r>
            <a:r>
              <a:rPr lang="ru-RU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</a:rPr>
              <a:t>Л.А.Пеньевской</a:t>
            </a:r>
            <a:r>
              <a:rPr lang="ru-RU" sz="2000" b="1" dirty="0" smtClean="0">
                <a:solidFill>
                  <a:srgbClr val="7030A0"/>
                </a:solidFill>
              </a:rPr>
              <a:t>, Э.П.Коротковой, О.С.Ушаковой и других раскрыто своеобразие использования приемов обучения разным видам монологической речи.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 Приемы обучения рассказыванию многообразны, методика их использования зависит от этапа обучения, от уровня умений детей, степени их активности и самостоятельности.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08831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627784" y="188640"/>
            <a:ext cx="3704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Литература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443841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Гербова В.В. Занятия по развитию речи в средней группе детского сада. - М.: Просвещение, 1983.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Короткова Э.П. Обучение детей дошкольного возраста рассказыванию: Пособие для воспитателя дет. сада. - М.: Просвещение, 1982.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Развитие речи детей 5-7 лет /Под ред.  О.С. Ушаковой .- М.: ТЦ Сфера, 2014.-272 с.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Тихеева Е.И. Развитие речи детей (Раннего и дошкольного возраста): Пособие для воспитателей детсада. - М.: Просвещение, 1981.</a:t>
            </a:r>
          </a:p>
          <a:p>
            <a:pPr>
              <a:buNone/>
            </a:pPr>
            <a:r>
              <a:rPr lang="ru-RU" sz="2000" b="1" dirty="0" err="1" smtClean="0">
                <a:solidFill>
                  <a:srgbClr val="7030A0"/>
                </a:solidFill>
              </a:rPr>
              <a:t>Флерина</a:t>
            </a:r>
            <a:r>
              <a:rPr lang="ru-RU" sz="2000" b="1" dirty="0" smtClean="0">
                <a:solidFill>
                  <a:srgbClr val="7030A0"/>
                </a:solidFill>
              </a:rPr>
              <a:t> Е.А. Эстетическое воспитание дошкольника. - М., 1961.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7030A0"/>
                </a:solidFill>
              </a:rPr>
              <a:t>Шадрина Л.Г., Фомина Е.П. Развиваем связную речь. Методические рекомендации.- М.: ТЦ Сфера, 2012. – 128с.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67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188640"/>
            <a:ext cx="809222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cs typeface="Aharoni" pitchFamily="2" charset="-79"/>
              </a:rPr>
              <a:t>Значение картины как дидактического средства образования дошкольников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haroni" pitchFamily="2" charset="-79"/>
            </a:endParaRPr>
          </a:p>
        </p:txBody>
      </p:sp>
      <p:pic>
        <p:nvPicPr>
          <p:cNvPr id="4" name="Рисунок 3" descr="po-kartine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35697" y="1340768"/>
            <a:ext cx="5256584" cy="5140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67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27584" y="404664"/>
            <a:ext cx="785022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ТРЕБОВАНИЯ К ОТБОРУ КАРТИН</a:t>
            </a:r>
            <a:endParaRPr lang="ru-RU" sz="3200" b="1" cap="none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268760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Содержание картины должно быть интересным, понятным, воспитывающим положительное отношение к окружающему; </a:t>
            </a:r>
          </a:p>
          <a:p>
            <a:pPr algn="just"/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картина должна быть высокохудожественной: изображения персонажей, животных и других объектов должны быть реалистическими; </a:t>
            </a:r>
          </a:p>
          <a:p>
            <a:pPr algn="just"/>
            <a:endParaRPr lang="ru-RU" sz="2000" dirty="0" smtClean="0">
              <a:solidFill>
                <a:srgbClr val="7030A0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2000" dirty="0" smtClean="0">
                <a:solidFill>
                  <a:srgbClr val="7030A0"/>
                </a:solidFill>
                <a:latin typeface="Arial Black" pitchFamily="34" charset="0"/>
              </a:rPr>
              <a:t>картина должна быть доступна не только по содержанию, но и по изображению. Не должно быть картин с чрезмерным нагромождением деталей, иначе дети отвлекаются от главного.</a:t>
            </a:r>
            <a:endParaRPr lang="ru-RU" sz="2000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17410" name="Picture 2" descr="http://alimero.ru/uploads/images/00/00/75/2011/12/26/6e5699d7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4797152"/>
            <a:ext cx="1763688" cy="1763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67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Arial Black" pitchFamily="34" charset="0"/>
              </a:rPr>
              <a:t>Виды рассказывания  по картине</a:t>
            </a:r>
          </a:p>
          <a:p>
            <a:pPr algn="ctr"/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908720"/>
            <a:ext cx="51845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1. Описание предметных картин –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</a:rPr>
              <a:t>это связное последовательное описание изображенных на  картине предметов или животных, их качеств, свойств, действий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91472" y="3717032"/>
            <a:ext cx="47525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2. Описание сюжетной картины – это описание изображенной на картине ситуации, не выходящей за пределы содержания картины. 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19460" name="Picture 4" descr="http://detsad-kitty.ru/uploads/posts/2010-04/1272335910_screenhunter_26-apr.-26-21.4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84984"/>
            <a:ext cx="3767578" cy="309634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462" name="Picture 6" descr="http://crosti.ru/patterns/00/02/57/a1d07c4632/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836712"/>
            <a:ext cx="2915816" cy="208823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67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+mj-lt"/>
              </a:rPr>
              <a:t>3. Рассказ по последовательной сюжетной серии картин:  ребенок рассказывает о содержании каждой  сюжетной картинки из серии, связывая их в один рассказ. </a:t>
            </a:r>
            <a:endParaRPr lang="ru-RU" sz="24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0482" name="Picture 2" descr="http://img1.labirint.ru/books/209109/scrn_big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700808"/>
            <a:ext cx="6004576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Ольга\Desktop\006736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" y="0"/>
            <a:ext cx="9138285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4. Повествовательный рассказ по сюжетной картине:     ребенок придумывает  начало и конец к изображенному на картине эпизоду. Ему требуется не только осмыслить содержание картины, передать его, но и с помощью воображения создать предшествующие и последующие события.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1506" name="Picture 2" descr="http://player.myshared.ru/539248/data/images/img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3943199" cy="259228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3501008"/>
            <a:ext cx="4932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5. Описание пейзажной картины и натюрморта. </a:t>
            </a:r>
            <a:br>
              <a:rPr lang="ru-RU" sz="2000" b="1" dirty="0" smtClean="0">
                <a:solidFill>
                  <a:srgbClr val="7030A0"/>
                </a:solidFill>
                <a:latin typeface="+mj-lt"/>
              </a:rPr>
            </a:br>
            <a:r>
              <a:rPr lang="ru-RU" sz="2000" b="1" dirty="0" smtClean="0">
                <a:solidFill>
                  <a:srgbClr val="7030A0"/>
                </a:solidFill>
                <a:latin typeface="+mj-lt"/>
              </a:rPr>
              <a:t>Пример описания картины И. Левитана «Весна. Большая вода» ребенком 6,5 лет: «Растаял снег, и затопило все кругом. Деревья стоят в воде, а на горке домики. Их не затопило. В домиках живут рыбаки, они ловят рыбу».</a:t>
            </a:r>
            <a:endParaRPr lang="ru-RU" sz="2000" b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21508" name="Picture 4" descr="http://muzei-mira.com/templates/museum/images/paint/bolshaia-voda-levitan+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3843443" cy="2622104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http://player.myshared.ru/288203/data/images/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1082" y="0"/>
            <a:ext cx="9195082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8864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+mj-lt"/>
              </a:rPr>
              <a:t>Этапы обучения рассказыванию</a:t>
            </a:r>
            <a:r>
              <a:rPr lang="ru-RU" sz="3200" b="1" dirty="0" smtClean="0">
                <a:latin typeface="+mj-lt"/>
              </a:rPr>
              <a:t/>
            </a:r>
            <a:br>
              <a:rPr lang="ru-RU" sz="3200" b="1" dirty="0" smtClean="0">
                <a:latin typeface="+mj-lt"/>
              </a:rPr>
            </a:br>
            <a:r>
              <a:rPr lang="ru-RU" sz="3200" b="1" dirty="0" smtClean="0">
                <a:solidFill>
                  <a:srgbClr val="0070C0"/>
                </a:solidFill>
                <a:latin typeface="+mj-lt"/>
              </a:rPr>
              <a:t>Младший возраст</a:t>
            </a:r>
            <a:endParaRPr lang="ru-RU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9675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осуществляется подготовительный этап,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Цель </a:t>
            </a:r>
            <a:r>
              <a:rPr lang="ru-RU" b="1" dirty="0" smtClean="0"/>
              <a:t>-  обогатить словарь, активизировать речь детей, научить их рассматривать картины и отвечать на вопросы по их содержанию. </a:t>
            </a:r>
          </a:p>
          <a:p>
            <a:pPr algn="just"/>
            <a:r>
              <a:rPr lang="ru-RU" b="1" dirty="0" smtClean="0"/>
              <a:t>Проводятся  дидактические игры с предметными картинками: </a:t>
            </a:r>
          </a:p>
          <a:p>
            <a:pPr algn="just"/>
            <a:r>
              <a:rPr lang="ru-RU" b="1" dirty="0" smtClean="0"/>
              <a:t>малыши должны подобрать пару к указанной картинке, назвать предмет, сказать, какой он, что с ним делают. 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306896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Структура занятия</a:t>
            </a:r>
          </a:p>
          <a:p>
            <a:r>
              <a:rPr lang="ru-RU" b="1" dirty="0" smtClean="0"/>
              <a:t> Часть 1. Рассматривание картины с помощью вопросов воспитателя.</a:t>
            </a:r>
          </a:p>
          <a:p>
            <a:r>
              <a:rPr lang="ru-RU" b="1" dirty="0" smtClean="0"/>
              <a:t> Часть 2. Заключительный рассказ воспитателя, являющийся образцом </a:t>
            </a:r>
          </a:p>
          <a:p>
            <a:pPr algn="ctr"/>
            <a:r>
              <a:rPr lang="ru-RU" b="1" dirty="0" smtClean="0"/>
              <a:t>    Основной прием проведения занятия –беседа. Дети учатся рассказывать с помощью вопросов воспитателя. Воспитатель задает схему, а дети дополняют:«Кошка Мурка лежит на ... (коврике), у нее маленькие ... (котята)». Используются авторские рассказы по теме, загадки, короткие стихи,  </a:t>
            </a:r>
            <a:r>
              <a:rPr lang="ru-RU" b="1" dirty="0" err="1" smtClean="0"/>
              <a:t>потешки</a:t>
            </a:r>
            <a:r>
              <a:rPr lang="ru-RU" b="1" dirty="0" smtClean="0"/>
              <a:t>.                                        </a:t>
            </a:r>
          </a:p>
          <a:p>
            <a:pPr algn="just"/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Характерные особенности занятий</a:t>
            </a:r>
          </a:p>
          <a:p>
            <a:r>
              <a:rPr lang="ru-RU" b="1" dirty="0" smtClean="0"/>
              <a:t>Чередование хоровых и индивидуальных ответов.</a:t>
            </a:r>
          </a:p>
          <a:p>
            <a:r>
              <a:rPr lang="ru-RU" b="1" dirty="0" smtClean="0"/>
              <a:t>Обязательно наличие эмоциональных и игровых приемов.</a:t>
            </a:r>
          </a:p>
          <a:p>
            <a:r>
              <a:rPr lang="ru-RU" b="1" dirty="0" smtClean="0"/>
              <a:t>Использование литературных и художественных вставок.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2004</Words>
  <Application>Microsoft Office PowerPoint</Application>
  <PresentationFormat>Экран (4:3)</PresentationFormat>
  <Paragraphs>182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30</cp:revision>
  <dcterms:created xsi:type="dcterms:W3CDTF">2015-10-15T15:45:35Z</dcterms:created>
  <dcterms:modified xsi:type="dcterms:W3CDTF">2015-10-28T15:31:23Z</dcterms:modified>
</cp:coreProperties>
</file>